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</p:sldMasterIdLst>
  <p:notesMasterIdLst>
    <p:notesMasterId r:id="rId16"/>
  </p:notesMasterIdLst>
  <p:sldIdLst>
    <p:sldId id="344" r:id="rId2"/>
    <p:sldId id="323" r:id="rId3"/>
    <p:sldId id="345" r:id="rId4"/>
    <p:sldId id="346" r:id="rId5"/>
    <p:sldId id="347" r:id="rId6"/>
    <p:sldId id="348" r:id="rId7"/>
    <p:sldId id="349" r:id="rId8"/>
    <p:sldId id="352" r:id="rId9"/>
    <p:sldId id="353" r:id="rId10"/>
    <p:sldId id="355" r:id="rId11"/>
    <p:sldId id="354" r:id="rId12"/>
    <p:sldId id="350" r:id="rId13"/>
    <p:sldId id="351" r:id="rId14"/>
    <p:sldId id="356" r:id="rId15"/>
  </p:sldIdLst>
  <p:sldSz cx="9144000" cy="6858000" type="screen4x3"/>
  <p:notesSz cx="6858000" cy="9144000"/>
  <p:defaultTextStyle>
    <a:lvl1pPr marL="40639" marR="40639">
      <a:defRPr sz="2400">
        <a:uFill>
          <a:solidFill/>
        </a:uFill>
        <a:latin typeface="+mn-lt"/>
        <a:ea typeface="+mn-ea"/>
        <a:cs typeface="+mn-cs"/>
        <a:sym typeface="Gill Sans"/>
      </a:defRPr>
    </a:lvl1pPr>
    <a:lvl2pPr marL="40639" marR="40639" indent="342900">
      <a:defRPr sz="2400">
        <a:uFill>
          <a:solidFill/>
        </a:uFill>
        <a:latin typeface="+mn-lt"/>
        <a:ea typeface="+mn-ea"/>
        <a:cs typeface="+mn-cs"/>
        <a:sym typeface="Gill Sans"/>
      </a:defRPr>
    </a:lvl2pPr>
    <a:lvl3pPr marL="40639" marR="40639" indent="685800">
      <a:defRPr sz="2400">
        <a:uFill>
          <a:solidFill/>
        </a:uFill>
        <a:latin typeface="+mn-lt"/>
        <a:ea typeface="+mn-ea"/>
        <a:cs typeface="+mn-cs"/>
        <a:sym typeface="Gill Sans"/>
      </a:defRPr>
    </a:lvl3pPr>
    <a:lvl4pPr marL="40639" marR="40639" indent="1028700">
      <a:defRPr sz="2400">
        <a:uFill>
          <a:solidFill/>
        </a:uFill>
        <a:latin typeface="+mn-lt"/>
        <a:ea typeface="+mn-ea"/>
        <a:cs typeface="+mn-cs"/>
        <a:sym typeface="Gill Sans"/>
      </a:defRPr>
    </a:lvl4pPr>
    <a:lvl5pPr marL="40639" marR="40639" indent="1371600">
      <a:defRPr sz="2400">
        <a:uFill>
          <a:solidFill/>
        </a:uFill>
        <a:latin typeface="+mn-lt"/>
        <a:ea typeface="+mn-ea"/>
        <a:cs typeface="+mn-cs"/>
        <a:sym typeface="Gill Sans"/>
      </a:defRPr>
    </a:lvl5pPr>
    <a:lvl6pPr marL="40639" marR="40639" indent="1714500">
      <a:defRPr sz="2400">
        <a:uFill>
          <a:solidFill/>
        </a:uFill>
        <a:latin typeface="+mn-lt"/>
        <a:ea typeface="+mn-ea"/>
        <a:cs typeface="+mn-cs"/>
        <a:sym typeface="Gill Sans"/>
      </a:defRPr>
    </a:lvl6pPr>
    <a:lvl7pPr marL="40639" marR="40639" indent="2057400">
      <a:defRPr sz="2400">
        <a:uFill>
          <a:solidFill/>
        </a:uFill>
        <a:latin typeface="+mn-lt"/>
        <a:ea typeface="+mn-ea"/>
        <a:cs typeface="+mn-cs"/>
        <a:sym typeface="Gill Sans"/>
      </a:defRPr>
    </a:lvl7pPr>
    <a:lvl8pPr marL="40639" marR="40639" indent="2400300">
      <a:defRPr sz="2400">
        <a:uFill>
          <a:solidFill/>
        </a:uFill>
        <a:latin typeface="+mn-lt"/>
        <a:ea typeface="+mn-ea"/>
        <a:cs typeface="+mn-cs"/>
        <a:sym typeface="Gill Sans"/>
      </a:defRPr>
    </a:lvl8pPr>
    <a:lvl9pPr marL="40639" marR="40639" indent="2743200">
      <a:defRPr sz="2400">
        <a:uFill>
          <a:solidFill/>
        </a:uFill>
        <a:latin typeface="+mn-lt"/>
        <a:ea typeface="+mn-ea"/>
        <a:cs typeface="+mn-cs"/>
        <a:sym typeface="Gill San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 s" initials="" lastIdx="5" clrIdx="0"/>
  <p:cmAuthor id="2" name="Adam Smith" initials="ADS" lastIdx="1" clrIdx="1">
    <p:extLst/>
  </p:cmAuthor>
  <p:cmAuthor id="3" name="Adam Smith" initials="ADS [2]" lastIdx="1" clrIdx="2">
    <p:extLst/>
  </p:cmAuthor>
  <p:cmAuthor id="4" name="Adam Smith" initials="ADS [3]" lastIdx="1" clrIdx="3">
    <p:extLst/>
  </p:cmAuthor>
  <p:cmAuthor id="5" name="asmith" initials="a" lastIdx="2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FAF"/>
    <a:srgbClr val="FFFF99"/>
    <a:srgbClr val="E5E0DE"/>
    <a:srgbClr val="FF7C80"/>
    <a:srgbClr val="5DB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41"/>
    <p:restoredTop sz="82847"/>
  </p:normalViewPr>
  <p:slideViewPr>
    <p:cSldViewPr snapToGrid="0" showGuides="1">
      <p:cViewPr varScale="1">
        <p:scale>
          <a:sx n="95" d="100"/>
          <a:sy n="95" d="100"/>
        </p:scale>
        <p:origin x="1712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8" name="Shape 3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72718718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defRPr sz="1600">
        <a:latin typeface="Lucida Grande"/>
        <a:ea typeface="Lucida Grande"/>
        <a:cs typeface="Lucida Grande"/>
        <a:sym typeface="Lucida Grande"/>
      </a:defRPr>
    </a:lvl1pPr>
    <a:lvl2pPr indent="228600" defTabSz="457200">
      <a:defRPr sz="1600">
        <a:latin typeface="Lucida Grande"/>
        <a:ea typeface="Lucida Grande"/>
        <a:cs typeface="Lucida Grande"/>
        <a:sym typeface="Lucida Grande"/>
      </a:defRPr>
    </a:lvl2pPr>
    <a:lvl3pPr indent="457200" defTabSz="457200">
      <a:defRPr sz="1600">
        <a:latin typeface="Lucida Grande"/>
        <a:ea typeface="Lucida Grande"/>
        <a:cs typeface="Lucida Grande"/>
        <a:sym typeface="Lucida Grande"/>
      </a:defRPr>
    </a:lvl3pPr>
    <a:lvl4pPr indent="685800" defTabSz="457200">
      <a:defRPr sz="1600">
        <a:latin typeface="Lucida Grande"/>
        <a:ea typeface="Lucida Grande"/>
        <a:cs typeface="Lucida Grande"/>
        <a:sym typeface="Lucida Grande"/>
      </a:defRPr>
    </a:lvl4pPr>
    <a:lvl5pPr indent="914400" defTabSz="457200">
      <a:defRPr sz="1600">
        <a:latin typeface="Lucida Grande"/>
        <a:ea typeface="Lucida Grande"/>
        <a:cs typeface="Lucida Grande"/>
        <a:sym typeface="Lucida Grande"/>
      </a:defRPr>
    </a:lvl5pPr>
    <a:lvl6pPr indent="1143000" defTabSz="457200">
      <a:defRPr sz="1600">
        <a:latin typeface="Lucida Grande"/>
        <a:ea typeface="Lucida Grande"/>
        <a:cs typeface="Lucida Grande"/>
        <a:sym typeface="Lucida Grande"/>
      </a:defRPr>
    </a:lvl6pPr>
    <a:lvl7pPr indent="1371600" defTabSz="457200">
      <a:defRPr sz="1600">
        <a:latin typeface="Lucida Grande"/>
        <a:ea typeface="Lucida Grande"/>
        <a:cs typeface="Lucida Grande"/>
        <a:sym typeface="Lucida Grande"/>
      </a:defRPr>
    </a:lvl7pPr>
    <a:lvl8pPr indent="1600200" defTabSz="457200">
      <a:defRPr sz="1600">
        <a:latin typeface="Lucida Grande"/>
        <a:ea typeface="Lucida Grande"/>
        <a:cs typeface="Lucida Grande"/>
        <a:sym typeface="Lucida Grande"/>
      </a:defRPr>
    </a:lvl8pPr>
    <a:lvl9pPr indent="1828800" defTabSz="457200">
      <a:defRPr sz="16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820" y="8832063"/>
            <a:ext cx="2971181" cy="465945"/>
          </a:xfrm>
          <a:prstGeom prst="rect">
            <a:avLst/>
          </a:prstGeom>
          <a:ln/>
        </p:spPr>
        <p:txBody>
          <a:bodyPr/>
          <a:lstStyle/>
          <a:p>
            <a:fld id="{91DDA825-64DB-4590-9344-06C1AB1E7F1A}" type="slidenum">
              <a:rPr lang="en-US">
                <a:solidFill>
                  <a:srgbClr val="000000"/>
                </a:solidFill>
              </a:rPr>
              <a:pPr/>
              <a:t>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12838" y="701675"/>
            <a:ext cx="4632325" cy="3475038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000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931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ECDFA26-EE40-4E23-91C0-5D38B2ACBDF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228600" y="3698707"/>
            <a:ext cx="8631044" cy="89235"/>
          </a:xfrm>
          <a:prstGeom prst="rect">
            <a:avLst/>
          </a:prstGeom>
          <a:gradFill rotWithShape="0">
            <a:gsLst>
              <a:gs pos="0">
                <a:srgbClr val="0000FF"/>
              </a:gs>
              <a:gs pos="100000">
                <a:srgbClr val="0000FF">
                  <a:gamma/>
                  <a:tint val="60000"/>
                  <a:invGamma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sz="2000" i="1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  <p:cxnSp>
        <p:nvCxnSpPr>
          <p:cNvPr id="10" name="Straight Connector 9"/>
          <p:cNvCxnSpPr/>
          <p:nvPr userDrawn="1"/>
        </p:nvCxnSpPr>
        <p:spPr bwMode="auto">
          <a:xfrm>
            <a:off x="228600" y="817419"/>
            <a:ext cx="8631044" cy="0"/>
          </a:xfrm>
          <a:prstGeom prst="line">
            <a:avLst/>
          </a:prstGeom>
          <a:solidFill>
            <a:schemeClr val="accent1"/>
          </a:solidFill>
          <a:ln w="101600" cap="flat" cmpd="sng" algn="ctr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</p:spTree>
    <p:extLst>
      <p:ext uri="{BB962C8B-B14F-4D97-AF65-F5344CB8AC3E}">
        <p14:creationId xmlns:p14="http://schemas.microsoft.com/office/powerpoint/2010/main" val="1129195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356" y="897467"/>
            <a:ext cx="8575288" cy="5674021"/>
          </a:xfrm>
        </p:spPr>
        <p:txBody>
          <a:bodyPr/>
          <a:lstStyle>
            <a:lvl1pPr>
              <a:defRPr sz="2800">
                <a:latin typeface="Gill Sans MT" panose="020B0502020104020203" pitchFamily="34" charset="0"/>
              </a:defRPr>
            </a:lvl1pPr>
            <a:lvl2pPr>
              <a:defRPr sz="24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2pPr>
            <a:lvl3pPr>
              <a:defRPr sz="20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3pPr>
            <a:lvl4pPr>
              <a:defRPr sz="18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4pPr>
            <a:lvl5pPr>
              <a:defRPr sz="18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571488"/>
            <a:ext cx="1905000" cy="286512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308B7C-4F2A-4ED2-93F3-224C3EC9CBD5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401824" y="6571488"/>
            <a:ext cx="4645152" cy="286512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55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gradFill>
          <a:gsLst>
            <a:gs pos="0">
              <a:srgbClr val="FFFFFF"/>
            </a:gs>
            <a:gs pos="100000">
              <a:srgbClr val="5DBDFF"/>
            </a:gs>
          </a:gsLst>
          <a:lin ang="2339999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356" y="897467"/>
            <a:ext cx="8575288" cy="5674021"/>
          </a:xfrm>
        </p:spPr>
        <p:txBody>
          <a:bodyPr/>
          <a:lstStyle>
            <a:lvl1pPr>
              <a:defRPr sz="2800">
                <a:latin typeface="Gill Sans MT" panose="020B0502020104020203" pitchFamily="34" charset="0"/>
              </a:defRPr>
            </a:lvl1pPr>
            <a:lvl2pPr>
              <a:defRPr sz="24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2pPr>
            <a:lvl3pPr>
              <a:defRPr sz="20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3pPr>
            <a:lvl4pPr>
              <a:defRPr sz="18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4pPr>
            <a:lvl5pPr>
              <a:defRPr sz="18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571488"/>
            <a:ext cx="1905000" cy="286512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308B7C-4F2A-4ED2-93F3-224C3EC9CBD5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401824" y="6571488"/>
            <a:ext cx="4645152" cy="286512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0541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4356" y="1143000"/>
            <a:ext cx="4214266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00223" y="1143000"/>
            <a:ext cx="4315178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085B76-922F-4163-8F7D-8729CEB91BE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141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02BF35D-5C64-4545-8062-7EEE0D4ACC2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3920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0B8B402-388F-4A69-B2D4-383B00E31120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0757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6E61F6B-F0D5-49F2-81F7-25DAD020681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2081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84356" y="44617"/>
            <a:ext cx="8575288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84356" y="869820"/>
            <a:ext cx="8575288" cy="57707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640550"/>
            <a:ext cx="1396538" cy="2174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200" i="0">
                <a:latin typeface="+mj-lt"/>
              </a:defRPr>
            </a:lvl1pPr>
          </a:lstStyle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kern="1200">
              <a:solidFill>
                <a:srgbClr val="000000"/>
              </a:solidFill>
              <a:uFillTx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12480" y="6640550"/>
            <a:ext cx="731520" cy="21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000" i="0"/>
            </a:lvl1pPr>
          </a:lstStyle>
          <a:p>
            <a:pPr marL="0" marR="0" rtl="0" fontAlgn="base">
              <a:spcBef>
                <a:spcPct val="0"/>
              </a:spcBef>
              <a:spcAft>
                <a:spcPct val="0"/>
              </a:spcAft>
            </a:pPr>
            <a:fld id="{1F9D50EC-1151-42C4-A977-031E5FCF6A14}" type="slidenum">
              <a:rPr lang="en-US" kern="1200" smtClean="0">
                <a:solidFill>
                  <a:srgbClr val="000000"/>
                </a:solidFill>
                <a:uFillTx/>
                <a:latin typeface="Times New Roman" pitchFamily="18" charset="0"/>
              </a:rPr>
              <a:pPr marL="0" marR="0" rtl="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196222" y="6640550"/>
            <a:ext cx="4910051" cy="2174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1200" i="0">
                <a:latin typeface="+mj-lt"/>
              </a:defRPr>
            </a:lvl1pPr>
          </a:lstStyle>
          <a:p>
            <a:pPr marL="0" marR="0" rtl="0" fontAlgn="base">
              <a:spcBef>
                <a:spcPct val="0"/>
              </a:spcBef>
              <a:spcAft>
                <a:spcPct val="0"/>
              </a:spcAft>
            </a:pPr>
            <a:endParaRPr lang="en-US" kern="1200">
              <a:solidFill>
                <a:srgbClr val="000000"/>
              </a:solidFill>
              <a:uFillTx/>
            </a:endParaRPr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228600" y="780585"/>
            <a:ext cx="8631044" cy="89235"/>
          </a:xfrm>
          <a:prstGeom prst="rect">
            <a:avLst/>
          </a:prstGeom>
          <a:gradFill rotWithShape="0">
            <a:gsLst>
              <a:gs pos="0">
                <a:srgbClr val="0000FF"/>
              </a:gs>
              <a:gs pos="100000">
                <a:srgbClr val="0000FF">
                  <a:gamma/>
                  <a:tint val="60000"/>
                  <a:invGamma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sz="2000" i="1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466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70" r:id="rId3"/>
    <p:sldLayoutId id="2147483660" r:id="rId4"/>
    <p:sldLayoutId id="2147483662" r:id="rId5"/>
    <p:sldLayoutId id="2147483663" r:id="rId6"/>
    <p:sldLayoutId id="2147483666" r:id="rId7"/>
  </p:sldLayoutIdLst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3600" b="1" i="1">
          <a:solidFill>
            <a:schemeClr val="tx2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  <a:lvl2pPr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2pPr>
      <a:lvl3pPr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3pPr>
      <a:lvl4pPr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4pPr>
      <a:lvl5pPr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C00000"/>
        </a:buClr>
        <a:buSzPct val="120000"/>
        <a:buChar char="•"/>
        <a:defRPr sz="2800">
          <a:solidFill>
            <a:schemeClr val="tx1"/>
          </a:solidFill>
          <a:latin typeface="+mj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Wingdings" panose="05000000000000000000" pitchFamily="2" charset="2"/>
        <a:buChar char="Ø"/>
        <a:defRPr sz="2400">
          <a:solidFill>
            <a:schemeClr val="tx1"/>
          </a:solidFill>
          <a:latin typeface="+mj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j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j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j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4"/>
          <p:cNvSpPr>
            <a:spLocks noChangeArrowheads="1"/>
          </p:cNvSpPr>
          <p:nvPr/>
        </p:nvSpPr>
        <p:spPr bwMode="auto">
          <a:xfrm>
            <a:off x="95977" y="617162"/>
            <a:ext cx="8839200" cy="7620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sz="2000" i="1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  <p:sp>
        <p:nvSpPr>
          <p:cNvPr id="14" name="Rectangle 6"/>
          <p:cNvSpPr>
            <a:spLocks noChangeArrowheads="1"/>
          </p:cNvSpPr>
          <p:nvPr/>
        </p:nvSpPr>
        <p:spPr bwMode="auto">
          <a:xfrm>
            <a:off x="284754" y="4132091"/>
            <a:ext cx="8600895" cy="68057"/>
          </a:xfrm>
          <a:prstGeom prst="rect">
            <a:avLst/>
          </a:prstGeom>
          <a:solidFill>
            <a:srgbClr val="C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sz="2000" i="1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0594638"/>
              </p:ext>
            </p:extLst>
          </p:nvPr>
        </p:nvGraphicFramePr>
        <p:xfrm>
          <a:off x="4362438" y="4488872"/>
          <a:ext cx="4781561" cy="14020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815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Adam Smith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i="0" kern="0" dirty="0">
                          <a:solidFill>
                            <a:srgbClr val="C00000"/>
                          </a:solidFill>
                          <a:latin typeface="Gill Sans MT" panose="020B0502020104020203" pitchFamily="34" charset="0"/>
                        </a:rPr>
                        <a:t>BU Computer Science</a:t>
                      </a:r>
                      <a:endParaRPr lang="en-US" sz="2400" i="0" kern="0" baseline="0" dirty="0">
                        <a:solidFill>
                          <a:schemeClr val="tx1"/>
                        </a:solidFill>
                        <a:latin typeface="Gill Sans MT" panose="020B0502020104020203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i="0" kern="0" baseline="0" dirty="0">
                        <a:solidFill>
                          <a:schemeClr val="tx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809" y="4538101"/>
            <a:ext cx="2493818" cy="103360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1007" y="3392354"/>
            <a:ext cx="9048022" cy="595030"/>
          </a:xfrm>
          <a:prstGeom prst="rect">
            <a:avLst/>
          </a:prstGeom>
          <a:ln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>
            <a:spAutoFit/>
          </a:bodyPr>
          <a:lstStyle/>
          <a:p>
            <a:pPr algn="ctr"/>
            <a:endParaRPr lang="en-US" sz="2400" i="0" dirty="0">
              <a:uFill>
                <a:solidFill/>
              </a:uFill>
              <a:latin typeface="+mj-lt"/>
            </a:endParaRP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4755" y="1"/>
            <a:ext cx="8600894" cy="4132090"/>
          </a:xfrm>
          <a:noFill/>
          <a:ln/>
        </p:spPr>
        <p:txBody>
          <a:bodyPr/>
          <a:lstStyle/>
          <a:p>
            <a:pPr algn="ctr" eaLnBrk="0" hangingPunct="0"/>
            <a:r>
              <a:rPr lang="en-US" sz="5400" dirty="0">
                <a:solidFill>
                  <a:schemeClr val="tx1"/>
                </a:solidFill>
              </a:rPr>
              <a:t>CS 506 &amp; EC 500</a:t>
            </a: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dirty="0">
                <a:solidFill>
                  <a:schemeClr val="tx1"/>
                </a:solidFill>
              </a:rPr>
              <a:t>Computational Tools </a:t>
            </a: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dirty="0">
                <a:solidFill>
                  <a:schemeClr val="tx1"/>
                </a:solidFill>
              </a:rPr>
              <a:t>for Data Science</a:t>
            </a: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dirty="0">
                <a:solidFill>
                  <a:schemeClr val="tx1"/>
                </a:solidFill>
              </a:rPr>
              <a:t>Spring 2018</a:t>
            </a:r>
            <a:endParaRPr lang="en-US" sz="5400" b="0" i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73445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In-class distractions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356" y="1041400"/>
            <a:ext cx="8575288" cy="5530088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/>
              <a:t>Laptops</a:t>
            </a:r>
            <a:r>
              <a:rPr lang="en-US" dirty="0"/>
              <a:t>: Follow along with lectures or take notes</a:t>
            </a:r>
          </a:p>
          <a:p>
            <a:pPr lvl="1"/>
            <a:r>
              <a:rPr lang="en-US" dirty="0"/>
              <a:t>No outside activities (email, FB, snap, SMS, </a:t>
            </a:r>
            <a:r>
              <a:rPr lang="mr-IN" dirty="0"/>
              <a:t>…</a:t>
            </a:r>
            <a:r>
              <a:rPr lang="en-US" dirty="0"/>
              <a:t>)</a:t>
            </a:r>
          </a:p>
          <a:p>
            <a:r>
              <a:rPr lang="en-US" b="1" dirty="0"/>
              <a:t>Phones</a:t>
            </a:r>
            <a:r>
              <a:rPr lang="en-US" dirty="0"/>
              <a:t>: Top Hat only</a:t>
            </a:r>
          </a:p>
          <a:p>
            <a:endParaRPr lang="en-US" dirty="0"/>
          </a:p>
          <a:p>
            <a:r>
              <a:rPr lang="en-US" dirty="0"/>
              <a:t>Lots of research shows that</a:t>
            </a:r>
          </a:p>
          <a:p>
            <a:pPr lvl="1"/>
            <a:r>
              <a:rPr lang="en-US" dirty="0"/>
              <a:t>Multitasking makes you do things worse</a:t>
            </a:r>
          </a:p>
          <a:p>
            <a:pPr lvl="1"/>
            <a:r>
              <a:rPr lang="en-US" dirty="0"/>
              <a:t>People who think they are best at multitasking are actually worse than average</a:t>
            </a:r>
          </a:p>
          <a:p>
            <a:pPr lvl="2"/>
            <a:r>
              <a:rPr lang="en-US" dirty="0"/>
              <a:t>Look up “Dunning-Kruger effect”</a:t>
            </a:r>
          </a:p>
          <a:p>
            <a:pPr lvl="2"/>
            <a:r>
              <a:rPr lang="en-US" dirty="0"/>
              <a:t>https://</a:t>
            </a:r>
            <a:r>
              <a:rPr lang="en-US" dirty="0" err="1"/>
              <a:t>archive.unews.utah.edu</a:t>
            </a:r>
            <a:r>
              <a:rPr lang="en-US" dirty="0"/>
              <a:t>/</a:t>
            </a:r>
            <a:r>
              <a:rPr lang="en-US" dirty="0" err="1"/>
              <a:t>news_releases</a:t>
            </a:r>
            <a:r>
              <a:rPr lang="en-US" dirty="0"/>
              <a:t>/frequent-</a:t>
            </a:r>
            <a:r>
              <a:rPr lang="en-US" dirty="0" err="1"/>
              <a:t>mulitaskers</a:t>
            </a:r>
            <a:r>
              <a:rPr lang="en-US" dirty="0"/>
              <a:t>-are-bad-at-it/</a:t>
            </a:r>
          </a:p>
          <a:p>
            <a:pPr lvl="1"/>
            <a:r>
              <a:rPr lang="en-US" dirty="0"/>
              <a:t>Taking notes by hand engages your brain better than taking notes on a laptop</a:t>
            </a:r>
          </a:p>
          <a:p>
            <a:pPr lvl="1"/>
            <a:r>
              <a:rPr lang="en-US" dirty="0"/>
              <a:t>Facebook will still be online after class </a:t>
            </a:r>
            <a:r>
              <a:rPr lang="en-US" dirty="0">
                <a:sym typeface="Wingdings"/>
              </a:rPr>
              <a:t></a:t>
            </a:r>
          </a:p>
          <a:p>
            <a:pPr lvl="2"/>
            <a:r>
              <a:rPr lang="en-US" dirty="0">
                <a:sym typeface="Wingdings"/>
              </a:rPr>
              <a:t>https://</a:t>
            </a:r>
            <a:r>
              <a:rPr lang="en-US" dirty="0" err="1">
                <a:sym typeface="Wingdings"/>
              </a:rPr>
              <a:t>www.bu.edu</a:t>
            </a:r>
            <a:r>
              <a:rPr lang="en-US" dirty="0">
                <a:sym typeface="Wingdings"/>
              </a:rPr>
              <a:t>/today/2017/surviving-class-without-your-cell-phone/</a:t>
            </a:r>
          </a:p>
          <a:p>
            <a:endParaRPr lang="en-US" dirty="0">
              <a:sym typeface="Wingdings"/>
            </a:endParaRPr>
          </a:p>
          <a:p>
            <a:r>
              <a:rPr lang="en-US" dirty="0">
                <a:sym typeface="Wingdings"/>
              </a:rPr>
              <a:t>Handling distraction is hard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10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01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Items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In class</a:t>
            </a:r>
          </a:p>
          <a:p>
            <a:r>
              <a:rPr lang="en-US" dirty="0"/>
              <a:t>Sign and return honesty policy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After class</a:t>
            </a:r>
          </a:p>
          <a:p>
            <a:r>
              <a:rPr lang="en-US" dirty="0"/>
              <a:t>Read syllabus </a:t>
            </a:r>
          </a:p>
          <a:p>
            <a:pPr lvl="1"/>
            <a:r>
              <a:rPr lang="en-US" dirty="0"/>
              <a:t>“RTFS”?</a:t>
            </a:r>
          </a:p>
          <a:p>
            <a:r>
              <a:rPr lang="en-US" dirty="0"/>
              <a:t>Sign up for Piazza</a:t>
            </a:r>
          </a:p>
          <a:p>
            <a:r>
              <a:rPr lang="en-US" dirty="0"/>
              <a:t>Sign up for </a:t>
            </a:r>
            <a:r>
              <a:rPr lang="en-US" dirty="0" err="1"/>
              <a:t>github</a:t>
            </a:r>
            <a:r>
              <a:rPr lang="en-US" dirty="0"/>
              <a:t>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Look for Piazza posts on</a:t>
            </a:r>
          </a:p>
          <a:p>
            <a:r>
              <a:rPr lang="en-US" dirty="0"/>
              <a:t>Background survey</a:t>
            </a:r>
          </a:p>
          <a:p>
            <a:r>
              <a:rPr lang="en-US" dirty="0"/>
              <a:t>Homework 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11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2273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Carry out a data analysis</a:t>
            </a:r>
          </a:p>
          <a:p>
            <a:r>
              <a:rPr lang="en-US" dirty="0"/>
              <a:t>In teams of 3</a:t>
            </a:r>
          </a:p>
          <a:p>
            <a:r>
              <a:rPr lang="en-US" dirty="0"/>
              <a:t>Required components</a:t>
            </a:r>
          </a:p>
          <a:p>
            <a:pPr lvl="1"/>
            <a:r>
              <a:rPr lang="en-US" dirty="0"/>
              <a:t>Formulate question(s)</a:t>
            </a:r>
          </a:p>
          <a:p>
            <a:pPr lvl="1"/>
            <a:r>
              <a:rPr lang="en-US" dirty="0"/>
              <a:t>Collect data </a:t>
            </a:r>
          </a:p>
          <a:p>
            <a:pPr lvl="1"/>
            <a:r>
              <a:rPr lang="en-US" dirty="0"/>
              <a:t>Analysis</a:t>
            </a:r>
          </a:p>
          <a:p>
            <a:pPr lvl="1"/>
            <a:r>
              <a:rPr lang="en-US" dirty="0"/>
              <a:t>Interpretation</a:t>
            </a:r>
          </a:p>
          <a:p>
            <a:r>
              <a:rPr lang="en-US" dirty="0"/>
              <a:t>Examples: </a:t>
            </a:r>
          </a:p>
          <a:p>
            <a:pPr lvl="1"/>
            <a:r>
              <a:rPr lang="en-US" dirty="0"/>
              <a:t>Derive a model for Boston rent prices</a:t>
            </a:r>
          </a:p>
          <a:p>
            <a:pPr lvl="1"/>
            <a:r>
              <a:rPr lang="en-US" dirty="0"/>
              <a:t>Understand factors affecting </a:t>
            </a:r>
            <a:r>
              <a:rPr lang="en-US" dirty="0" err="1"/>
              <a:t>criminals’s</a:t>
            </a:r>
            <a:r>
              <a:rPr lang="en-US" dirty="0"/>
              <a:t> aging in prison</a:t>
            </a:r>
          </a:p>
          <a:p>
            <a:pPr lvl="1"/>
            <a:r>
              <a:rPr lang="en-US" dirty="0"/>
              <a:t>Predictive model for sports team performance</a:t>
            </a:r>
          </a:p>
          <a:p>
            <a:pPr lvl="1"/>
            <a:r>
              <a:rPr lang="en-US" dirty="0"/>
              <a:t>Analysis of bullying on twitter</a:t>
            </a:r>
          </a:p>
          <a:p>
            <a:r>
              <a:rPr lang="en-US" dirty="0"/>
              <a:t>Topic can be </a:t>
            </a:r>
          </a:p>
          <a:p>
            <a:pPr lvl="1"/>
            <a:r>
              <a:rPr lang="en-US" dirty="0"/>
              <a:t>Proposed by your team</a:t>
            </a:r>
          </a:p>
          <a:p>
            <a:pPr lvl="1"/>
            <a:r>
              <a:rPr lang="en-US" dirty="0"/>
              <a:t>Derived from collaboration with nonprofit organization </a:t>
            </a:r>
            <a:br>
              <a:rPr lang="en-US" dirty="0"/>
            </a:br>
            <a:r>
              <a:rPr lang="en-US" dirty="0"/>
              <a:t>via BU Spark!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12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539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milestones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February 6: Team formation</a:t>
            </a:r>
          </a:p>
          <a:p>
            <a:r>
              <a:rPr lang="en-US" dirty="0"/>
              <a:t>February 6 &amp; 8: Spark sponsor pitches</a:t>
            </a:r>
          </a:p>
          <a:p>
            <a:r>
              <a:rPr lang="en-US" dirty="0"/>
              <a:t>February 11: Topic preference submission</a:t>
            </a:r>
          </a:p>
          <a:p>
            <a:r>
              <a:rPr lang="en-US" dirty="0"/>
              <a:t>February 20: </a:t>
            </a:r>
            <a:r>
              <a:rPr lang="en-US" b="1" dirty="0"/>
              <a:t>Proposal</a:t>
            </a:r>
          </a:p>
          <a:p>
            <a:r>
              <a:rPr lang="en-US" dirty="0"/>
              <a:t>March 15: </a:t>
            </a:r>
            <a:r>
              <a:rPr lang="en-US" b="1" dirty="0"/>
              <a:t>Draft report</a:t>
            </a:r>
          </a:p>
          <a:p>
            <a:r>
              <a:rPr lang="en-US" dirty="0"/>
              <a:t>April 5: </a:t>
            </a:r>
            <a:r>
              <a:rPr lang="en-US" b="1" dirty="0"/>
              <a:t>Main report </a:t>
            </a:r>
            <a:r>
              <a:rPr lang="en-US" dirty="0"/>
              <a:t>(5 pages)</a:t>
            </a:r>
          </a:p>
          <a:p>
            <a:r>
              <a:rPr lang="en-US" dirty="0"/>
              <a:t>April 26: </a:t>
            </a:r>
            <a:r>
              <a:rPr lang="en-US" b="1" dirty="0"/>
              <a:t>Revised report</a:t>
            </a:r>
          </a:p>
          <a:p>
            <a:r>
              <a:rPr lang="en-US" dirty="0"/>
              <a:t>May 2: Submit poster images</a:t>
            </a:r>
          </a:p>
          <a:p>
            <a:r>
              <a:rPr lang="en-US" dirty="0"/>
              <a:t>May 7: </a:t>
            </a:r>
            <a:r>
              <a:rPr lang="en-US" b="1" dirty="0"/>
              <a:t>Poster session </a:t>
            </a:r>
            <a:r>
              <a:rPr lang="en-US" dirty="0"/>
              <a:t>(free food!)</a:t>
            </a:r>
          </a:p>
          <a:p>
            <a:r>
              <a:rPr lang="en-US" dirty="0"/>
              <a:t>Rest of your life: impress people by telling them what you did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13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034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as a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1917" y="1983179"/>
            <a:ext cx="7327726" cy="4588309"/>
          </a:xfrm>
        </p:spPr>
        <p:txBody>
          <a:bodyPr/>
          <a:lstStyle/>
          <a:p>
            <a:r>
              <a:rPr lang="en-US" dirty="0"/>
              <a:t>Formulate a question</a:t>
            </a:r>
          </a:p>
          <a:p>
            <a:r>
              <a:rPr lang="en-US"/>
              <a:t>While </a:t>
            </a:r>
            <a:r>
              <a:rPr lang="en-US">
                <a:latin typeface="Courier New" charset="0"/>
                <a:ea typeface="Courier New" charset="0"/>
                <a:cs typeface="Courier New" charset="0"/>
              </a:rPr>
              <a:t>not(done)</a:t>
            </a:r>
            <a:r>
              <a:rPr lang="en-US"/>
              <a:t>: </a:t>
            </a:r>
            <a:endParaRPr lang="en-US" dirty="0"/>
          </a:p>
          <a:p>
            <a:pPr lvl="1"/>
            <a:r>
              <a:rPr lang="en-US" dirty="0"/>
              <a:t>Make a plan for answering remaining questions</a:t>
            </a:r>
          </a:p>
          <a:p>
            <a:pPr lvl="1"/>
            <a:r>
              <a:rPr lang="en-US" dirty="0"/>
              <a:t>Obtain data</a:t>
            </a:r>
          </a:p>
          <a:p>
            <a:pPr lvl="2"/>
            <a:r>
              <a:rPr lang="en-US" dirty="0"/>
              <a:t>Collect / scrape / retrieve / buy </a:t>
            </a:r>
          </a:p>
          <a:p>
            <a:pPr lvl="1"/>
            <a:r>
              <a:rPr lang="en-US" dirty="0"/>
              <a:t>Perform analysis</a:t>
            </a:r>
          </a:p>
          <a:p>
            <a:pPr lvl="1"/>
            <a:r>
              <a:rPr lang="en-US" dirty="0"/>
              <a:t>Interpret results </a:t>
            </a:r>
          </a:p>
          <a:p>
            <a:r>
              <a:rPr lang="en-US" dirty="0"/>
              <a:t>Communicate results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14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Curved Left Arrow 4"/>
          <p:cNvSpPr/>
          <p:nvPr/>
        </p:nvSpPr>
        <p:spPr>
          <a:xfrm rot="10800000">
            <a:off x="760020" y="2719448"/>
            <a:ext cx="1068779" cy="2481943"/>
          </a:xfrm>
          <a:prstGeom prst="curvedLeftArrow">
            <a:avLst/>
          </a:prstGeom>
          <a:ln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endParaRPr lang="en-US" sz="2400" i="0" dirty="0">
              <a:solidFill>
                <a:schemeClr val="tx1"/>
              </a:solidFill>
              <a:uFill>
                <a:solidFill/>
              </a:u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6159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Course staff</a:t>
            </a:r>
          </a:p>
          <a:p>
            <a:r>
              <a:rPr lang="en-US" dirty="0"/>
              <a:t>Course content and outcomes</a:t>
            </a:r>
          </a:p>
          <a:p>
            <a:r>
              <a:rPr lang="en-US" dirty="0"/>
              <a:t>Prerequisites</a:t>
            </a:r>
          </a:p>
          <a:p>
            <a:r>
              <a:rPr lang="en-US" dirty="0"/>
              <a:t>Main components</a:t>
            </a:r>
          </a:p>
          <a:p>
            <a:pPr lvl="1"/>
            <a:r>
              <a:rPr lang="en-US" dirty="0"/>
              <a:t>Lectures</a:t>
            </a:r>
          </a:p>
          <a:p>
            <a:pPr lvl="1"/>
            <a:r>
              <a:rPr lang="en-US" dirty="0"/>
              <a:t>Homework</a:t>
            </a:r>
          </a:p>
          <a:p>
            <a:pPr lvl="1"/>
            <a:r>
              <a:rPr lang="en-US" dirty="0"/>
              <a:t>Project</a:t>
            </a:r>
          </a:p>
          <a:p>
            <a:pPr lvl="2"/>
            <a:r>
              <a:rPr lang="en-US" dirty="0"/>
              <a:t>Teams</a:t>
            </a:r>
          </a:p>
          <a:p>
            <a:pPr lvl="2"/>
            <a:r>
              <a:rPr lang="en-US" dirty="0"/>
              <a:t>General idea</a:t>
            </a:r>
          </a:p>
          <a:p>
            <a:pPr lvl="2"/>
            <a:r>
              <a:rPr lang="en-US" dirty="0"/>
              <a:t>Milestones</a:t>
            </a:r>
          </a:p>
          <a:p>
            <a:r>
              <a:rPr lang="en-US" dirty="0"/>
              <a:t>Evaluation</a:t>
            </a:r>
          </a:p>
          <a:p>
            <a:r>
              <a:rPr lang="en-US" dirty="0"/>
              <a:t>Systems</a:t>
            </a:r>
          </a:p>
          <a:p>
            <a:pPr lvl="1"/>
            <a:r>
              <a:rPr lang="en-US" dirty="0"/>
              <a:t>Piazza</a:t>
            </a:r>
          </a:p>
          <a:p>
            <a:pPr lvl="1"/>
            <a:r>
              <a:rPr lang="en-US" dirty="0" err="1"/>
              <a:t>Github</a:t>
            </a:r>
            <a:endParaRPr lang="en-US" dirty="0"/>
          </a:p>
          <a:p>
            <a:pPr lvl="1"/>
            <a:r>
              <a:rPr lang="en-US" dirty="0" err="1"/>
              <a:t>TopHat</a:t>
            </a:r>
            <a:endParaRPr lang="en-US" dirty="0"/>
          </a:p>
          <a:p>
            <a:pPr lvl="1"/>
            <a:r>
              <a:rPr lang="en-US" dirty="0"/>
              <a:t>Python</a:t>
            </a:r>
          </a:p>
          <a:p>
            <a:r>
              <a:rPr lang="en-US" dirty="0"/>
              <a:t>Policies</a:t>
            </a:r>
          </a:p>
          <a:p>
            <a:pPr lvl="1"/>
            <a:r>
              <a:rPr lang="en-US" dirty="0"/>
              <a:t>Homework submission</a:t>
            </a:r>
          </a:p>
          <a:p>
            <a:pPr lvl="1"/>
            <a:r>
              <a:rPr lang="en-US" dirty="0"/>
              <a:t>Academic Honesty</a:t>
            </a:r>
          </a:p>
          <a:p>
            <a:pPr lvl="1"/>
            <a:r>
              <a:rPr lang="en-US" dirty="0"/>
              <a:t>Laptops &amp; phones</a:t>
            </a:r>
          </a:p>
          <a:p>
            <a:r>
              <a:rPr lang="en-US" dirty="0"/>
              <a:t>Data science as a process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2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1167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Staff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Adam Smith</a:t>
            </a:r>
          </a:p>
          <a:p>
            <a:pPr lvl="1"/>
            <a:r>
              <a:rPr lang="en-US" dirty="0"/>
              <a:t>Instructor</a:t>
            </a:r>
          </a:p>
          <a:p>
            <a:r>
              <a:rPr lang="en-US" dirty="0"/>
              <a:t>Sofia </a:t>
            </a:r>
            <a:r>
              <a:rPr lang="en-US" dirty="0" err="1"/>
              <a:t>Nikolalaki</a:t>
            </a:r>
            <a:endParaRPr lang="en-US" dirty="0"/>
          </a:p>
          <a:p>
            <a:pPr lvl="1"/>
            <a:r>
              <a:rPr lang="en-US" dirty="0"/>
              <a:t>TF</a:t>
            </a:r>
          </a:p>
          <a:p>
            <a:r>
              <a:rPr lang="en-US" dirty="0"/>
              <a:t>Dora </a:t>
            </a:r>
            <a:r>
              <a:rPr lang="en-US" dirty="0" err="1"/>
              <a:t>Erdos</a:t>
            </a:r>
            <a:endParaRPr lang="en-US" dirty="0"/>
          </a:p>
          <a:p>
            <a:pPr lvl="1"/>
            <a:r>
              <a:rPr lang="en-US" dirty="0"/>
              <a:t>Co-instructor helping with projects</a:t>
            </a:r>
          </a:p>
          <a:p>
            <a:r>
              <a:rPr lang="en-US" dirty="0" err="1"/>
              <a:t>Ziba</a:t>
            </a:r>
            <a:r>
              <a:rPr lang="en-US" dirty="0"/>
              <a:t> Cranmer</a:t>
            </a:r>
          </a:p>
          <a:p>
            <a:pPr lvl="1"/>
            <a:r>
              <a:rPr lang="en-US" dirty="0"/>
              <a:t>Spark! Coordinator</a:t>
            </a:r>
          </a:p>
          <a:p>
            <a:pPr lvl="1"/>
            <a:endParaRPr lang="en-US" dirty="0"/>
          </a:p>
          <a:p>
            <a:pPr marL="0" indent="0" algn="ctr">
              <a:buNone/>
            </a:pPr>
            <a:r>
              <a:rPr lang="en-US" dirty="0"/>
              <a:t>Use Piazza for course communication.</a:t>
            </a:r>
          </a:p>
        </p:txBody>
      </p:sp>
    </p:spTree>
    <p:extLst>
      <p:ext uri="{BB962C8B-B14F-4D97-AF65-F5344CB8AC3E}">
        <p14:creationId xmlns:p14="http://schemas.microsoft.com/office/powerpoint/2010/main" val="949761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course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Hands-on introduction to data manipulation and analysis </a:t>
            </a:r>
          </a:p>
          <a:p>
            <a:pPr lvl="1"/>
            <a:endParaRPr lang="en-US" dirty="0"/>
          </a:p>
          <a:p>
            <a:r>
              <a:rPr lang="en-US" dirty="0"/>
              <a:t>Learning outcomes</a:t>
            </a:r>
          </a:p>
          <a:p>
            <a:pPr lvl="1"/>
            <a:r>
              <a:rPr lang="en-US" dirty="0"/>
              <a:t>Understand and be able to use basic data analysis techniques</a:t>
            </a:r>
          </a:p>
          <a:p>
            <a:pPr lvl="1"/>
            <a:r>
              <a:rPr lang="en-US" dirty="0"/>
              <a:t>Interpret and present your results</a:t>
            </a:r>
          </a:p>
          <a:p>
            <a:pPr lvl="1"/>
            <a:r>
              <a:rPr lang="en-US" dirty="0"/>
              <a:t>Assess results’ limitations</a:t>
            </a:r>
          </a:p>
          <a:p>
            <a:pPr lvl="1"/>
            <a:endParaRPr lang="en-US" dirty="0"/>
          </a:p>
          <a:p>
            <a:r>
              <a:rPr lang="en-US" dirty="0"/>
              <a:t>Topics we will touch on</a:t>
            </a:r>
          </a:p>
          <a:p>
            <a:pPr lvl="1"/>
            <a:r>
              <a:rPr lang="en-US" dirty="0"/>
              <a:t>Statistics and machine learning</a:t>
            </a:r>
          </a:p>
          <a:p>
            <a:pPr lvl="1"/>
            <a:r>
              <a:rPr lang="en-US" dirty="0"/>
              <a:t>Optimization</a:t>
            </a:r>
          </a:p>
          <a:p>
            <a:pPr lvl="1"/>
            <a:r>
              <a:rPr lang="en-US" dirty="0"/>
              <a:t>Programming for big data</a:t>
            </a:r>
          </a:p>
          <a:p>
            <a:pPr lvl="1"/>
            <a:r>
              <a:rPr lang="en-US" dirty="0"/>
              <a:t>Ethics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4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2310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Prerequisites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Programming</a:t>
            </a:r>
          </a:p>
          <a:p>
            <a:pPr lvl="1"/>
            <a:r>
              <a:rPr lang="en-US" dirty="0"/>
              <a:t>CS111 or equivalent </a:t>
            </a:r>
          </a:p>
          <a:p>
            <a:pPr lvl="2"/>
            <a:r>
              <a:rPr lang="en-US" dirty="0"/>
              <a:t>Some high-level language (Java, C, Python, </a:t>
            </a:r>
            <a:r>
              <a:rPr lang="mr-IN" dirty="0"/>
              <a:t>…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Recursion, iterative constructions, types, scope,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Linear Algebra</a:t>
            </a:r>
          </a:p>
          <a:p>
            <a:pPr lvl="1"/>
            <a:r>
              <a:rPr lang="en-US" dirty="0"/>
              <a:t>CS132 / MA 242 / MA 442 or equivalent</a:t>
            </a:r>
          </a:p>
          <a:p>
            <a:pPr lvl="2"/>
            <a:r>
              <a:rPr lang="en-US" dirty="0"/>
              <a:t>E.g., Linear independence, rank, eigenvectors, eigenvalues</a:t>
            </a:r>
          </a:p>
          <a:p>
            <a:r>
              <a:rPr lang="en-US" dirty="0"/>
              <a:t>General scientific mathematics</a:t>
            </a:r>
          </a:p>
          <a:p>
            <a:pPr lvl="1"/>
            <a:r>
              <a:rPr lang="en-US" dirty="0"/>
              <a:t>Basic probability and statistics</a:t>
            </a:r>
          </a:p>
          <a:p>
            <a:pPr lvl="2"/>
            <a:r>
              <a:rPr lang="en-US" dirty="0"/>
              <a:t>Random variables, expectation, variance</a:t>
            </a:r>
          </a:p>
          <a:p>
            <a:pPr lvl="2"/>
            <a:r>
              <a:rPr lang="en-US" dirty="0"/>
              <a:t>Regression, confidence intervals</a:t>
            </a:r>
          </a:p>
          <a:p>
            <a:pPr lvl="1"/>
            <a:r>
              <a:rPr lang="en-US" dirty="0"/>
              <a:t>Calculus</a:t>
            </a:r>
          </a:p>
          <a:p>
            <a:pPr lvl="1"/>
            <a:r>
              <a:rPr lang="en-US" dirty="0"/>
              <a:t>Boolean logic (and, or, not, truth tables, </a:t>
            </a:r>
            <a:r>
              <a:rPr lang="mr-IN" dirty="0"/>
              <a:t>…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5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2471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Lecture notes on </a:t>
            </a:r>
            <a:r>
              <a:rPr lang="en-US" dirty="0" err="1"/>
              <a:t>gitbub</a:t>
            </a:r>
            <a:r>
              <a:rPr lang="en-US" dirty="0"/>
              <a:t>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adamdavisonsmith</a:t>
            </a:r>
            <a:r>
              <a:rPr lang="en-US" dirty="0"/>
              <a:t>/BU-CS506-Spring2018 </a:t>
            </a:r>
          </a:p>
          <a:p>
            <a:r>
              <a:rPr lang="en-US" dirty="0"/>
              <a:t>Lecture schedule on google spreadsheet: </a:t>
            </a:r>
          </a:p>
          <a:p>
            <a:pPr lvl="1"/>
            <a:r>
              <a:rPr lang="en-US" dirty="0"/>
              <a:t> https://</a:t>
            </a:r>
            <a:r>
              <a:rPr lang="en-US" dirty="0" err="1"/>
              <a:t>tinyurl.com</a:t>
            </a:r>
            <a:r>
              <a:rPr lang="en-US" dirty="0"/>
              <a:t>/cs506-spring2018</a:t>
            </a:r>
          </a:p>
          <a:p>
            <a:r>
              <a:rPr lang="en-US" dirty="0"/>
              <a:t>Questions via Top Hat</a:t>
            </a:r>
          </a:p>
          <a:p>
            <a:pPr lvl="1"/>
            <a:r>
              <a:rPr lang="en-US" dirty="0"/>
              <a:t>Tool for in-class interaction</a:t>
            </a:r>
          </a:p>
          <a:p>
            <a:pPr lvl="2"/>
            <a:r>
              <a:rPr lang="en-US" dirty="0"/>
              <a:t>Mostly multiple choice questions</a:t>
            </a:r>
          </a:p>
          <a:p>
            <a:pPr lvl="1"/>
            <a:r>
              <a:rPr lang="en-US" dirty="0"/>
              <a:t>Goals: help you participate, keep you actively engaged</a:t>
            </a:r>
          </a:p>
          <a:p>
            <a:pPr lvl="1"/>
            <a:r>
              <a:rPr lang="en-US" dirty="0"/>
              <a:t>Contributes towards course participation grade</a:t>
            </a:r>
          </a:p>
          <a:p>
            <a:pPr lvl="2"/>
            <a:r>
              <a:rPr lang="en-US" dirty="0"/>
              <a:t>80% participation</a:t>
            </a:r>
          </a:p>
          <a:p>
            <a:pPr lvl="2"/>
            <a:r>
              <a:rPr lang="en-US" dirty="0"/>
              <a:t>20% correctness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6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2072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Python</a:t>
            </a:r>
          </a:p>
          <a:p>
            <a:r>
              <a:rPr lang="en-US" dirty="0"/>
              <a:t>Submitted via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Roughly weekly</a:t>
            </a:r>
          </a:p>
          <a:p>
            <a:r>
              <a:rPr lang="en-US" dirty="0"/>
              <a:t>Due Fridays at 7pm</a:t>
            </a:r>
          </a:p>
          <a:p>
            <a:pPr lvl="1"/>
            <a:r>
              <a:rPr lang="en-US" dirty="0"/>
              <a:t>HW 0 is due next Friday, January 26</a:t>
            </a:r>
          </a:p>
          <a:p>
            <a:r>
              <a:rPr lang="en-US" dirty="0"/>
              <a:t>Late homework not accepted</a:t>
            </a:r>
          </a:p>
          <a:p>
            <a:pPr lvl="1"/>
            <a:r>
              <a:rPr lang="en-US" dirty="0"/>
              <a:t>One late submission up to 3 days late</a:t>
            </a:r>
          </a:p>
          <a:p>
            <a:pPr lvl="1"/>
            <a:r>
              <a:rPr lang="en-US" dirty="0"/>
              <a:t>Notification ahead of time (via Piazza to Ms. </a:t>
            </a:r>
            <a:r>
              <a:rPr lang="en-US" dirty="0" err="1"/>
              <a:t>Nikolakaki</a:t>
            </a:r>
            <a:r>
              <a:rPr lang="en-US" dirty="0"/>
              <a:t>)</a:t>
            </a:r>
          </a:p>
          <a:p>
            <a:r>
              <a:rPr lang="en-US" dirty="0"/>
              <a:t>To be done individually</a:t>
            </a:r>
          </a:p>
          <a:p>
            <a:pPr lvl="1"/>
            <a:r>
              <a:rPr lang="en-US" dirty="0"/>
              <a:t>Discussion is allowed, copying is not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660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Systems we will 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Piazza (https://</a:t>
            </a:r>
            <a:r>
              <a:rPr lang="en-US" dirty="0" err="1"/>
              <a:t>piazza.com</a:t>
            </a:r>
            <a:r>
              <a:rPr lang="en-US" dirty="0"/>
              <a:t>/</a:t>
            </a:r>
            <a:r>
              <a:rPr lang="en-US" dirty="0" err="1"/>
              <a:t>bu</a:t>
            </a:r>
            <a:r>
              <a:rPr lang="en-US" dirty="0"/>
              <a:t>/spring2018/cs506)</a:t>
            </a:r>
          </a:p>
          <a:p>
            <a:pPr lvl="1"/>
            <a:r>
              <a:rPr lang="en-US" dirty="0"/>
              <a:t>Q&amp;A site for course</a:t>
            </a:r>
          </a:p>
          <a:p>
            <a:pPr lvl="1"/>
            <a:r>
              <a:rPr lang="en-US" dirty="0"/>
              <a:t>Public posts: for all course-related communication that is not really specific to you</a:t>
            </a:r>
          </a:p>
          <a:p>
            <a:pPr lvl="1"/>
            <a:r>
              <a:rPr lang="en-US" dirty="0"/>
              <a:t>Private posts: for stuff that shouldn’t be public</a:t>
            </a:r>
          </a:p>
          <a:p>
            <a:pPr lvl="2"/>
            <a:r>
              <a:rPr lang="en-US" dirty="0"/>
              <a:t>Missed classes, specific grading, debilitating sickness</a:t>
            </a:r>
          </a:p>
          <a:p>
            <a:r>
              <a:rPr lang="en-US" dirty="0"/>
              <a:t>Top Hat</a:t>
            </a:r>
          </a:p>
          <a:p>
            <a:pPr lvl="1"/>
            <a:r>
              <a:rPr lang="en-US" dirty="0"/>
              <a:t>In-class interaction</a:t>
            </a:r>
          </a:p>
          <a:p>
            <a:r>
              <a:rPr lang="en-US" dirty="0" err="1"/>
              <a:t>Github</a:t>
            </a:r>
            <a:endParaRPr lang="en-US" dirty="0"/>
          </a:p>
          <a:p>
            <a:pPr lvl="1"/>
            <a:r>
              <a:rPr lang="en-US" dirty="0"/>
              <a:t>For homework submission (and lecture notes)</a:t>
            </a:r>
          </a:p>
          <a:p>
            <a:r>
              <a:rPr lang="en-US" dirty="0"/>
              <a:t>Python </a:t>
            </a:r>
          </a:p>
          <a:p>
            <a:pPr lvl="1"/>
            <a:r>
              <a:rPr lang="en-US" dirty="0"/>
              <a:t>For programming</a:t>
            </a:r>
          </a:p>
          <a:p>
            <a:pPr lvl="1"/>
            <a:r>
              <a:rPr lang="en-US" dirty="0"/>
              <a:t>See Lecture Notes 02 on </a:t>
            </a:r>
            <a:r>
              <a:rPr lang="en-US" dirty="0" err="1"/>
              <a:t>github</a:t>
            </a:r>
            <a:r>
              <a:rPr lang="en-US" dirty="0"/>
              <a:t> repo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8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0029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Academic Honesty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You are welcome to discuss homework verbally</a:t>
            </a:r>
          </a:p>
          <a:p>
            <a:r>
              <a:rPr lang="en-US" b="1" dirty="0"/>
              <a:t>Copying is not allowed</a:t>
            </a:r>
            <a:r>
              <a:rPr lang="en-US" dirty="0"/>
              <a:t>, including from</a:t>
            </a:r>
          </a:p>
          <a:p>
            <a:pPr lvl="1"/>
            <a:r>
              <a:rPr lang="en-US" dirty="0"/>
              <a:t>Others in the class</a:t>
            </a:r>
          </a:p>
          <a:p>
            <a:pPr lvl="1"/>
            <a:r>
              <a:rPr lang="en-US" dirty="0"/>
              <a:t>Friends outside of the class</a:t>
            </a:r>
          </a:p>
          <a:p>
            <a:pPr lvl="1"/>
            <a:r>
              <a:rPr lang="en-US" dirty="0"/>
              <a:t>Websites</a:t>
            </a:r>
          </a:p>
          <a:p>
            <a:r>
              <a:rPr lang="en-US" dirty="0"/>
              <a:t>Using outside resources such as manuals is encouraged for information about how a function works, package options,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“RTFM”</a:t>
            </a:r>
          </a:p>
          <a:p>
            <a:r>
              <a:rPr lang="en-US" dirty="0"/>
              <a:t>Using outside resources on your projects is encouraged</a:t>
            </a:r>
          </a:p>
          <a:p>
            <a:pPr lvl="1"/>
            <a:r>
              <a:rPr lang="en-US" dirty="0"/>
              <a:t>But you must </a:t>
            </a:r>
            <a:r>
              <a:rPr lang="en-US" b="1" dirty="0"/>
              <a:t>acknowledge all your sources</a:t>
            </a:r>
          </a:p>
          <a:p>
            <a:pPr lvl="1"/>
            <a:endParaRPr lang="en-US" b="1" dirty="0"/>
          </a:p>
          <a:p>
            <a:pPr marL="0" indent="0" algn="ctr">
              <a:buNone/>
            </a:pPr>
            <a:r>
              <a:rPr lang="en-US" dirty="0">
                <a:solidFill>
                  <a:srgbClr val="C00000"/>
                </a:solidFill>
              </a:rPr>
              <a:t>Please sign and return page 5 of syllabus today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9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8196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/>
        <a:extLst>
          <a:ext uri="{C572A759-6A51-4108-AA02-DFA0A04FC94B}">
            <ma14:wrappingTextBoxFlag xmlns="" xmlns:ma14="http://schemas.microsoft.com/office/mac/drawingml/2011/main" val="1"/>
          </a:ext>
        </a:extLst>
      </a:spPr>
      <a:bodyPr wrap="none" lIns="0" tIns="0" rIns="0" bIns="0" rtlCol="0" anchor="ctr">
        <a:spAutoFit/>
      </a:bodyPr>
      <a:lstStyle>
        <a:defPPr algn="ctr">
          <a:defRPr sz="2400" i="0" dirty="0">
            <a:uFill>
              <a:solidFill/>
            </a:uFill>
            <a:latin typeface="+mj-lt"/>
          </a:defRPr>
        </a:defPPr>
      </a:lstStyle>
      <a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sz="2400" i="0" dirty="0" err="1" smtClean="0">
            <a:latin typeface="+mj-lt"/>
          </a:defRPr>
        </a:defPPr>
      </a:lstStyle>
    </a:tx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4FB79"/>
        </a:solidFill>
        <a:ln w="12700" cap="flat">
          <a:solidFill>
            <a:srgbClr val="000000"/>
          </a:solidFill>
          <a:prstDash val="solid"/>
          <a:round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40640" marR="40640" indent="0" algn="ctr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round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40639" marR="40639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17395</TotalTime>
  <Words>759</Words>
  <Application>Microsoft Macintosh PowerPoint</Application>
  <PresentationFormat>On-screen Show (4:3)</PresentationFormat>
  <Paragraphs>188</Paragraphs>
  <Slides>14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Courier New</vt:lpstr>
      <vt:lpstr>Gill Sans</vt:lpstr>
      <vt:lpstr>Gill Sans MT</vt:lpstr>
      <vt:lpstr>Lucida Grande</vt:lpstr>
      <vt:lpstr>Times New Roman</vt:lpstr>
      <vt:lpstr>Wingdings</vt:lpstr>
      <vt:lpstr>Office Theme</vt:lpstr>
      <vt:lpstr>CS 506 &amp; EC 500 Computational Tools  for Data Science Spring 2018</vt:lpstr>
      <vt:lpstr>Outline</vt:lpstr>
      <vt:lpstr>Course Staff</vt:lpstr>
      <vt:lpstr>This course</vt:lpstr>
      <vt:lpstr>Prerequisites</vt:lpstr>
      <vt:lpstr>Lectures</vt:lpstr>
      <vt:lpstr>Homework</vt:lpstr>
      <vt:lpstr>Systems we will use</vt:lpstr>
      <vt:lpstr>Academic Honesty</vt:lpstr>
      <vt:lpstr>In-class distractions</vt:lpstr>
      <vt:lpstr>Action Items for today</vt:lpstr>
      <vt:lpstr>Project</vt:lpstr>
      <vt:lpstr>Project milestones</vt:lpstr>
      <vt:lpstr>Data Science as a process</vt:lpstr>
    </vt:vector>
  </TitlesOfParts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Privacy of Secured Computations</dc:title>
  <dc:creator>asmith</dc:creator>
  <cp:lastModifiedBy>Adam Smith</cp:lastModifiedBy>
  <cp:revision>878</cp:revision>
  <cp:lastPrinted>2018-01-18T16:44:21Z</cp:lastPrinted>
  <dcterms:modified xsi:type="dcterms:W3CDTF">2018-02-06T21:17:12Z</dcterms:modified>
</cp:coreProperties>
</file>